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3" r:id="rId2"/>
    <p:sldMasterId id="2147483666" r:id="rId3"/>
    <p:sldMasterId id="2147483678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embeddedFontLst>
    <p:embeddedFont>
      <p:font typeface="Raleway" panose="020B0604020202020204" charset="0"/>
      <p:regular r:id="rId27"/>
      <p:bold r:id="rId28"/>
      <p:italic r:id="rId29"/>
      <p:boldItalic r:id="rId30"/>
    </p:embeddedFont>
    <p:embeddedFont>
      <p:font typeface="Aharoni" panose="02010803020104030203" pitchFamily="2" charset="-79"/>
      <p:bold r:id="rId31"/>
    </p:embeddedFont>
    <p:embeddedFont>
      <p:font typeface="Arial Black" panose="020B0A04020102020204" pitchFamily="34" charset="0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joHOdIBAyHlkOeHYfPpbRtsMg3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04018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549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6aaee269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16aaee269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713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100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06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6aaee2695_0_10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16aaee2695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319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6aaee2695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16aaee2695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773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6aaee2695_0_1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116aaee2695_0_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30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90" name="Google Shape;3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Google Shape;3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216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24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6aaee2695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16aaee2695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484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6aaee2695_0_1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16aaee2695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866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40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0439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22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40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76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48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6aaee2695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g116aaee2695_0_6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16aaee2695_0_6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87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6aaee2695_0_8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116aaee2695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7432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aaee2695_0_7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16aaee2695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69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6aaee2695_0_9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16aaee2695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3558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ents slide layout">
  <p:cSld name="8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s slide layout">
  <p:cSld name="4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28"/>
          <p:cNvSpPr>
            <a:spLocks noGrp="1"/>
          </p:cNvSpPr>
          <p:nvPr>
            <p:ph type="tbl" idx="2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>
            <a:spLocks noGrp="1"/>
          </p:cNvSpPr>
          <p:nvPr>
            <p:ph type="ctrTitle"/>
          </p:nvPr>
        </p:nvSpPr>
        <p:spPr>
          <a:xfrm>
            <a:off x="1524000" y="1122589"/>
            <a:ext cx="9144000" cy="238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28"/>
              <a:buFont typeface="Arial"/>
              <a:buNone/>
              <a:defRPr sz="642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ubTitle" idx="1"/>
          </p:nvPr>
        </p:nvSpPr>
        <p:spPr>
          <a:xfrm>
            <a:off x="1524000" y="3602491"/>
            <a:ext cx="9144000" cy="165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  <a:defRPr sz="257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43"/>
              <a:buFont typeface="Arial"/>
              <a:buNone/>
              <a:defRPr sz="214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9"/>
              <a:buFont typeface="Arial"/>
              <a:buNone/>
              <a:defRPr sz="192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None/>
              <a:defRPr sz="17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None/>
              <a:defRPr sz="17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None/>
              <a:defRPr sz="17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None/>
              <a:defRPr sz="17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None/>
              <a:defRPr sz="17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14"/>
              <a:buFont typeface="Arial"/>
              <a:buNone/>
              <a:defRPr sz="17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" name="Google Shape;54;p29" descr="http://www.a-star.edu.sg/Portals/69/Skins/SIMTech/images/bannerPatter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284729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9"/>
          <p:cNvSpPr/>
          <p:nvPr/>
        </p:nvSpPr>
        <p:spPr>
          <a:xfrm>
            <a:off x="0" y="6449786"/>
            <a:ext cx="12192000" cy="408214"/>
          </a:xfrm>
          <a:prstGeom prst="rect">
            <a:avLst/>
          </a:prstGeom>
          <a:solidFill>
            <a:srgbClr val="D0E3E4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7950" tIns="48975" rIns="97950" bIns="489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endParaRPr sz="2571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6aaee2695_0_494"/>
          <p:cNvSpPr txBox="1">
            <a:spLocks noGrp="1"/>
          </p:cNvSpPr>
          <p:nvPr>
            <p:ph type="ctrTitle"/>
          </p:nvPr>
        </p:nvSpPr>
        <p:spPr>
          <a:xfrm>
            <a:off x="1128403" y="945913"/>
            <a:ext cx="8637000" cy="26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116aaee2695_0_494"/>
          <p:cNvSpPr txBox="1">
            <a:spLocks noGrp="1"/>
          </p:cNvSpPr>
          <p:nvPr>
            <p:ph type="subTitle" idx="1"/>
          </p:nvPr>
        </p:nvSpPr>
        <p:spPr>
          <a:xfrm>
            <a:off x="1128404" y="3564467"/>
            <a:ext cx="86370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g116aaee2695_0_494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116aaee2695_0_494"/>
          <p:cNvSpPr txBox="1">
            <a:spLocks noGrp="1"/>
          </p:cNvSpPr>
          <p:nvPr>
            <p:ph type="ftr" idx="11"/>
          </p:nvPr>
        </p:nvSpPr>
        <p:spPr>
          <a:xfrm>
            <a:off x="1127124" y="329307"/>
            <a:ext cx="59436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116aaee2695_0_494"/>
          <p:cNvSpPr txBox="1">
            <a:spLocks noGrp="1"/>
          </p:cNvSpPr>
          <p:nvPr>
            <p:ph type="sldNum" idx="12"/>
          </p:nvPr>
        </p:nvSpPr>
        <p:spPr>
          <a:xfrm>
            <a:off x="9924392" y="134930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g116aaee2695_0_494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6aaee2695_0_501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116aaee2695_0_501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3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g116aaee2695_0_501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116aaee2695_0_501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g116aaee2695_0_501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g116aaee2695_0_501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6aaee2695_0_508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g116aaee2695_0_508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116aaee2695_0_508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S LAYOUT_22">
  <p:cSld name="IMAGE AND CONTENTS LAYOUT_2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/>
          <p:nvPr/>
        </p:nvSpPr>
        <p:spPr>
          <a:xfrm>
            <a:off x="-1" y="-1"/>
            <a:ext cx="577378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2"/>
          <p:cNvSpPr>
            <a:spLocks noGrp="1"/>
          </p:cNvSpPr>
          <p:nvPr>
            <p:ph type="pic" idx="2"/>
          </p:nvPr>
        </p:nvSpPr>
        <p:spPr>
          <a:xfrm>
            <a:off x="5773782" y="0"/>
            <a:ext cx="641821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4" name="Google Shape;14;p22"/>
          <p:cNvGrpSpPr/>
          <p:nvPr/>
        </p:nvGrpSpPr>
        <p:grpSpPr>
          <a:xfrm rot="10800000">
            <a:off x="4421055" y="393901"/>
            <a:ext cx="720080" cy="720080"/>
            <a:chOff x="546346" y="5762189"/>
            <a:chExt cx="720080" cy="720080"/>
          </a:xfrm>
        </p:grpSpPr>
        <p:sp>
          <p:nvSpPr>
            <p:cNvPr id="15" name="Google Shape;15;p22"/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2"/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22"/>
          <p:cNvGrpSpPr/>
          <p:nvPr/>
        </p:nvGrpSpPr>
        <p:grpSpPr>
          <a:xfrm>
            <a:off x="546346" y="5762189"/>
            <a:ext cx="720080" cy="720080"/>
            <a:chOff x="546346" y="5762189"/>
            <a:chExt cx="720080" cy="720080"/>
          </a:xfrm>
        </p:grpSpPr>
        <p:sp>
          <p:nvSpPr>
            <p:cNvPr id="18" name="Google Shape;18;p22"/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2"/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aaee2695_0_512"/>
          <p:cNvSpPr txBox="1">
            <a:spLocks noGrp="1"/>
          </p:cNvSpPr>
          <p:nvPr>
            <p:ph type="title"/>
          </p:nvPr>
        </p:nvSpPr>
        <p:spPr>
          <a:xfrm>
            <a:off x="1129167" y="1756129"/>
            <a:ext cx="86190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116aaee2695_0_512"/>
          <p:cNvSpPr txBox="1">
            <a:spLocks noGrp="1"/>
          </p:cNvSpPr>
          <p:nvPr>
            <p:ph type="body" idx="1"/>
          </p:nvPr>
        </p:nvSpPr>
        <p:spPr>
          <a:xfrm>
            <a:off x="1129166" y="3806195"/>
            <a:ext cx="86190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g116aaee2695_0_512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116aaee2695_0_512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116aaee2695_0_512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g116aaee2695_0_512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6aaee2695_0_519"/>
          <p:cNvSpPr txBox="1">
            <a:spLocks noGrp="1"/>
          </p:cNvSpPr>
          <p:nvPr>
            <p:ph type="title"/>
          </p:nvPr>
        </p:nvSpPr>
        <p:spPr>
          <a:xfrm>
            <a:off x="1131052" y="958037"/>
            <a:ext cx="96057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116aaee2695_0_519"/>
          <p:cNvSpPr txBox="1">
            <a:spLocks noGrp="1"/>
          </p:cNvSpPr>
          <p:nvPr>
            <p:ph type="body" idx="1"/>
          </p:nvPr>
        </p:nvSpPr>
        <p:spPr>
          <a:xfrm>
            <a:off x="1129166" y="2165621"/>
            <a:ext cx="4645200" cy="3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116aaee2695_0_519"/>
          <p:cNvSpPr txBox="1">
            <a:spLocks noGrp="1"/>
          </p:cNvSpPr>
          <p:nvPr>
            <p:ph type="body" idx="2"/>
          </p:nvPr>
        </p:nvSpPr>
        <p:spPr>
          <a:xfrm>
            <a:off x="6095606" y="2171769"/>
            <a:ext cx="4645200" cy="3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116aaee2695_0_519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116aaee2695_0_519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116aaee2695_0_519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g116aaee2695_0_519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6aaee2695_0_527"/>
          <p:cNvSpPr txBox="1">
            <a:spLocks noGrp="1"/>
          </p:cNvSpPr>
          <p:nvPr>
            <p:ph type="title"/>
          </p:nvPr>
        </p:nvSpPr>
        <p:spPr>
          <a:xfrm>
            <a:off x="1129166" y="953336"/>
            <a:ext cx="96078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16aaee2695_0_527"/>
          <p:cNvSpPr txBox="1">
            <a:spLocks noGrp="1"/>
          </p:cNvSpPr>
          <p:nvPr>
            <p:ph type="body" idx="1"/>
          </p:nvPr>
        </p:nvSpPr>
        <p:spPr>
          <a:xfrm>
            <a:off x="1129166" y="2169727"/>
            <a:ext cx="4645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1" name="Google Shape;101;g116aaee2695_0_527"/>
          <p:cNvSpPr txBox="1">
            <a:spLocks noGrp="1"/>
          </p:cNvSpPr>
          <p:nvPr>
            <p:ph type="body" idx="2"/>
          </p:nvPr>
        </p:nvSpPr>
        <p:spPr>
          <a:xfrm>
            <a:off x="1129166" y="2974448"/>
            <a:ext cx="4645200" cy="24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g116aaee2695_0_527"/>
          <p:cNvSpPr txBox="1">
            <a:spLocks noGrp="1"/>
          </p:cNvSpPr>
          <p:nvPr>
            <p:ph type="body" idx="3"/>
          </p:nvPr>
        </p:nvSpPr>
        <p:spPr>
          <a:xfrm>
            <a:off x="6094337" y="2173181"/>
            <a:ext cx="46452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0" cap="none">
                <a:solidFill>
                  <a:schemeClr val="accen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g116aaee2695_0_527"/>
          <p:cNvSpPr txBox="1">
            <a:spLocks noGrp="1"/>
          </p:cNvSpPr>
          <p:nvPr>
            <p:ph type="body" idx="4"/>
          </p:nvPr>
        </p:nvSpPr>
        <p:spPr>
          <a:xfrm>
            <a:off x="6094337" y="2971669"/>
            <a:ext cx="4645200" cy="24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g116aaee2695_0_527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116aaee2695_0_527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16aaee2695_0_527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g116aaee2695_0_527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6aaee2695_0_537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16aaee2695_0_537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116aaee2695_0_537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116aaee2695_0_537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g116aaee2695_0_537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6aaee2695_0_543"/>
          <p:cNvSpPr txBox="1">
            <a:spLocks noGrp="1"/>
          </p:cNvSpPr>
          <p:nvPr>
            <p:ph type="title"/>
          </p:nvPr>
        </p:nvSpPr>
        <p:spPr>
          <a:xfrm>
            <a:off x="1124291" y="952578"/>
            <a:ext cx="3275100" cy="23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116aaee2695_0_543"/>
          <p:cNvSpPr txBox="1">
            <a:spLocks noGrp="1"/>
          </p:cNvSpPr>
          <p:nvPr>
            <p:ph type="body" idx="1"/>
          </p:nvPr>
        </p:nvSpPr>
        <p:spPr>
          <a:xfrm>
            <a:off x="4723334" y="952578"/>
            <a:ext cx="6012600" cy="45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116aaee2695_0_543"/>
          <p:cNvSpPr txBox="1">
            <a:spLocks noGrp="1"/>
          </p:cNvSpPr>
          <p:nvPr>
            <p:ph type="body" idx="2"/>
          </p:nvPr>
        </p:nvSpPr>
        <p:spPr>
          <a:xfrm>
            <a:off x="1124291" y="3274754"/>
            <a:ext cx="3275100" cy="21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g116aaee2695_0_543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116aaee2695_0_543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116aaee2695_0_543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g116aaee2695_0_543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g116aaee2695_0_551"/>
          <p:cNvGrpSpPr/>
          <p:nvPr/>
        </p:nvGrpSpPr>
        <p:grpSpPr>
          <a:xfrm>
            <a:off x="7477387" y="482170"/>
            <a:ext cx="4074600" cy="5149200"/>
            <a:chOff x="7477387" y="482170"/>
            <a:chExt cx="4074600" cy="5149200"/>
          </a:xfrm>
        </p:grpSpPr>
        <p:sp>
          <p:nvSpPr>
            <p:cNvPr id="124" name="Google Shape;124;g116aaee2695_0_551"/>
            <p:cNvSpPr/>
            <p:nvPr/>
          </p:nvSpPr>
          <p:spPr>
            <a:xfrm>
              <a:off x="7477387" y="482170"/>
              <a:ext cx="4074600" cy="5149200"/>
            </a:xfrm>
            <a:prstGeom prst="rect">
              <a:avLst/>
            </a:prstGeom>
            <a:gradFill>
              <a:gsLst>
                <a:gs pos="0">
                  <a:srgbClr val="262626"/>
                </a:gs>
                <a:gs pos="100000">
                  <a:srgbClr val="0C0C0C"/>
                </a:gs>
              </a:gsLst>
              <a:lin ang="5400012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3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g116aaee2695_0_551"/>
            <p:cNvSpPr/>
            <p:nvPr/>
          </p:nvSpPr>
          <p:spPr>
            <a:xfrm>
              <a:off x="7790446" y="812506"/>
              <a:ext cx="3450300" cy="4466400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38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g116aaee2695_0_551"/>
          <p:cNvSpPr txBox="1">
            <a:spLocks noGrp="1"/>
          </p:cNvSpPr>
          <p:nvPr>
            <p:ph type="title"/>
          </p:nvPr>
        </p:nvSpPr>
        <p:spPr>
          <a:xfrm>
            <a:off x="1129124" y="1129513"/>
            <a:ext cx="58548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16aaee2695_0_551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200" cy="3866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8" name="Google Shape;128;g116aaee2695_0_551"/>
          <p:cNvSpPr txBox="1">
            <a:spLocks noGrp="1"/>
          </p:cNvSpPr>
          <p:nvPr>
            <p:ph type="body" idx="1"/>
          </p:nvPr>
        </p:nvSpPr>
        <p:spPr>
          <a:xfrm>
            <a:off x="1128247" y="3053721"/>
            <a:ext cx="5846400" cy="20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g116aaee2695_0_551"/>
          <p:cNvSpPr txBox="1">
            <a:spLocks noGrp="1"/>
          </p:cNvSpPr>
          <p:nvPr>
            <p:ph type="dt" idx="10"/>
          </p:nvPr>
        </p:nvSpPr>
        <p:spPr>
          <a:xfrm>
            <a:off x="1125300" y="5469856"/>
            <a:ext cx="58497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116aaee2695_0_551"/>
          <p:cNvSpPr txBox="1">
            <a:spLocks noGrp="1"/>
          </p:cNvSpPr>
          <p:nvPr>
            <p:ph type="ftr" idx="11"/>
          </p:nvPr>
        </p:nvSpPr>
        <p:spPr>
          <a:xfrm>
            <a:off x="1125300" y="318640"/>
            <a:ext cx="48777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16aaee2695_0_551"/>
          <p:cNvSpPr txBox="1">
            <a:spLocks noGrp="1"/>
          </p:cNvSpPr>
          <p:nvPr>
            <p:ph type="sldNum" idx="12"/>
          </p:nvPr>
        </p:nvSpPr>
        <p:spPr>
          <a:xfrm>
            <a:off x="6176794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g116aaee2695_0_551" descr="RedHashing.emf"/>
          <p:cNvPicPr preferRelativeResize="0"/>
          <p:nvPr/>
        </p:nvPicPr>
        <p:blipFill rotWithShape="1">
          <a:blip r:embed="rId2">
            <a:alphaModFix/>
          </a:blip>
          <a:srcRect l="-113" t="472" r="48545" b="36567"/>
          <a:stretch/>
        </p:blipFill>
        <p:spPr>
          <a:xfrm>
            <a:off x="1125460" y="643464"/>
            <a:ext cx="5879596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6aaee2695_0_562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16aaee2695_0_562"/>
          <p:cNvSpPr txBox="1">
            <a:spLocks noGrp="1"/>
          </p:cNvSpPr>
          <p:nvPr>
            <p:ph type="body" idx="1"/>
          </p:nvPr>
        </p:nvSpPr>
        <p:spPr>
          <a:xfrm rot="5400000">
            <a:off x="4284595" y="-982581"/>
            <a:ext cx="3294600" cy="9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g116aaee2695_0_562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116aaee2695_0_562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16aaee2695_0_562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g116aaee2695_0_562" descr="RedHashing.emf"/>
          <p:cNvPicPr preferRelativeResize="0"/>
          <p:nvPr/>
        </p:nvPicPr>
        <p:blipFill rotWithShape="1">
          <a:blip r:embed="rId2">
            <a:alphaModFix/>
          </a:blip>
          <a:srcRect l="-118" r="15829" b="36435"/>
          <a:stretch/>
        </p:blipFill>
        <p:spPr>
          <a:xfrm>
            <a:off x="1125460" y="643464"/>
            <a:ext cx="9610349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6aaee2695_0_569"/>
          <p:cNvSpPr txBox="1">
            <a:spLocks noGrp="1"/>
          </p:cNvSpPr>
          <p:nvPr>
            <p:ph type="title"/>
          </p:nvPr>
        </p:nvSpPr>
        <p:spPr>
          <a:xfrm rot="5400000">
            <a:off x="7602601" y="2321023"/>
            <a:ext cx="46599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16aaee2695_0_569"/>
          <p:cNvSpPr txBox="1">
            <a:spLocks noGrp="1"/>
          </p:cNvSpPr>
          <p:nvPr>
            <p:ph type="body" idx="1"/>
          </p:nvPr>
        </p:nvSpPr>
        <p:spPr>
          <a:xfrm rot="5400000">
            <a:off x="2714750" y="-785477"/>
            <a:ext cx="4659900" cy="7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g116aaee2695_0_569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g116aaee2695_0_569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16aaee2695_0_569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g116aaee2695_0_569" descr="RedHashing.emf"/>
          <p:cNvPicPr preferRelativeResize="0"/>
          <p:nvPr/>
        </p:nvPicPr>
        <p:blipFill rotWithShape="1">
          <a:blip r:embed="rId2">
            <a:alphaModFix/>
          </a:blip>
          <a:srcRect l="-114" r="59214" b="36435"/>
          <a:stretch/>
        </p:blipFill>
        <p:spPr>
          <a:xfrm rot="5400000">
            <a:off x="8642277" y="3046917"/>
            <a:ext cx="4663443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6aaee2695_0_14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116aaee2695_0_14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g116aaee2695_0_14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116aaee2695_0_14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116aaee2695_0_14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6aaee2695_0_14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116aaee2695_0_14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g116aaee2695_0_14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116aaee2695_0_14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116aaee2695_0_14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6aaee2695_0_14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116aaee2695_0_14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116aaee2695_0_14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6aaee2695_0_144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116aaee2695_0_144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g116aaee2695_0_14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g116aaee2695_0_14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g116aaee2695_0_14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aaee2695_0_14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116aaee2695_0_14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g116aaee2695_0_145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g116aaee2695_0_14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116aaee2695_0_14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116aaee2695_0_14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6aaee2695_0_146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116aaee2695_0_146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5" name="Google Shape;185;g116aaee2695_0_146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g116aaee2695_0_146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7" name="Google Shape;187;g116aaee2695_0_146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g116aaee2695_0_14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g116aaee2695_0_14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g116aaee2695_0_14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6aaee2695_0_14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g116aaee2695_0_14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g116aaee2695_0_14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116aaee2695_0_14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6aaee2695_0_147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116aaee2695_0_147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9" name="Google Shape;199;g116aaee2695_0_147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0" name="Google Shape;200;g116aaee2695_0_14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g116aaee2695_0_14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g116aaee2695_0_14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6aaee2695_0_148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g116aaee2695_0_148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g116aaee2695_0_148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g116aaee2695_0_14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g116aaee2695_0_14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g116aaee2695_0_14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6aaee2695_0_14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g116aaee2695_0_149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g116aaee2695_0_14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g116aaee2695_0_14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116aaee2695_0_14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aaee2695_0_149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g116aaee2695_0_149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g116aaee2695_0_14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116aaee2695_0_14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g116aaee2695_0_14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ents slide layout">
  <p:cSld name="11_Contents slide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>
            <a:spLocks noGrp="1"/>
          </p:cNvSpPr>
          <p:nvPr>
            <p:ph type="pic" idx="2"/>
          </p:nvPr>
        </p:nvSpPr>
        <p:spPr>
          <a:xfrm>
            <a:off x="1413935" y="1007581"/>
            <a:ext cx="4272015" cy="484283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s &amp; Contents">
  <p:cSld name="9_Images &amp; Conten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F8F8F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g116aaee2695_0_485"/>
          <p:cNvPicPr preferRelativeResize="0"/>
          <p:nvPr/>
        </p:nvPicPr>
        <p:blipFill rotWithShape="1">
          <a:blip r:embed="rId13">
            <a:alphaModFix/>
          </a:blip>
          <a:srcRect t="1540" b="-1539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116aaee2695_0_485"/>
          <p:cNvSpPr/>
          <p:nvPr/>
        </p:nvSpPr>
        <p:spPr>
          <a:xfrm>
            <a:off x="0" y="468769"/>
            <a:ext cx="12192000" cy="5646900"/>
          </a:xfrm>
          <a:prstGeom prst="rect">
            <a:avLst/>
          </a:prstGeom>
          <a:gradFill>
            <a:gsLst>
              <a:gs pos="0">
                <a:srgbClr val="DCDCE0">
                  <a:alpha val="0"/>
                </a:srgbClr>
              </a:gs>
              <a:gs pos="100000">
                <a:srgbClr val="DDDDE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g116aaee2695_0_485"/>
          <p:cNvCxnSpPr/>
          <p:nvPr/>
        </p:nvCxnSpPr>
        <p:spPr>
          <a:xfrm>
            <a:off x="0" y="6121269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g116aaee2695_0_485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g116aaee2695_0_485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3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Google Shape;62;g116aaee2695_0_485"/>
          <p:cNvSpPr txBox="1">
            <a:spLocks noGrp="1"/>
          </p:cNvSpPr>
          <p:nvPr>
            <p:ph type="dt" idx="10"/>
          </p:nvPr>
        </p:nvSpPr>
        <p:spPr>
          <a:xfrm>
            <a:off x="7232830" y="330370"/>
            <a:ext cx="25155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g116aaee2695_0_485"/>
          <p:cNvSpPr txBox="1">
            <a:spLocks noGrp="1"/>
          </p:cNvSpPr>
          <p:nvPr>
            <p:ph type="ftr" idx="11"/>
          </p:nvPr>
        </p:nvSpPr>
        <p:spPr>
          <a:xfrm>
            <a:off x="1130270" y="329307"/>
            <a:ext cx="59388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g116aaee2695_0_485"/>
          <p:cNvSpPr txBox="1">
            <a:spLocks noGrp="1"/>
          </p:cNvSpPr>
          <p:nvPr>
            <p:ph type="sldNum" idx="12"/>
          </p:nvPr>
        </p:nvSpPr>
        <p:spPr>
          <a:xfrm>
            <a:off x="9918076" y="137408"/>
            <a:ext cx="8109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6aaee2695_0_14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g116aaee2695_0_14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g116aaee2695_0_14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g116aaee2695_0_14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2" name="Google Shape;152;g116aaee2695_0_14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">
            <a:hlinkClick r:id="rId3"/>
          </p:cNvPr>
          <p:cNvSpPr txBox="1"/>
          <p:nvPr/>
        </p:nvSpPr>
        <p:spPr>
          <a:xfrm>
            <a:off x="7990623" y="5329324"/>
            <a:ext cx="382497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STIE Mahaputra Riau</a:t>
            </a: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"/>
          <p:cNvSpPr txBox="1"/>
          <p:nvPr/>
        </p:nvSpPr>
        <p:spPr>
          <a:xfrm>
            <a:off x="7294057" y="3605215"/>
            <a:ext cx="44449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Maya Rizki Sari, S.E.M.Si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"/>
          <p:cNvSpPr/>
          <p:nvPr/>
        </p:nvSpPr>
        <p:spPr>
          <a:xfrm>
            <a:off x="7013864" y="1600199"/>
            <a:ext cx="4801734" cy="1665903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Welcome to Entrepreneurship Class!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2467" y="145235"/>
            <a:ext cx="1169965" cy="11719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6aaee2695_0_96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b="1"/>
              <a:t>Pendahuluan</a:t>
            </a:r>
            <a:r>
              <a:rPr lang="en-US"/>
              <a:t> </a:t>
            </a:r>
            <a:endParaRPr/>
          </a:p>
        </p:txBody>
      </p:sp>
      <p:sp>
        <p:nvSpPr>
          <p:cNvPr id="348" name="Google Shape;348;g116aaee2695_0_96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3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b="1" i="1"/>
              <a:t>Enterpreneurship</a:t>
            </a:r>
            <a:r>
              <a:rPr lang="en-US"/>
              <a:t> adalah aktivitas yang dilakukan secara konsisten guna mentransfer ide-ide yang bagus menjadi kegiatan usaha yang menguntungkan </a:t>
            </a:r>
            <a:r>
              <a:rPr lang="en-US" b="1"/>
              <a:t>(Drucker – 1996)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b="1" i="1"/>
              <a:t>Enterpreneurship</a:t>
            </a:r>
            <a:r>
              <a:rPr lang="en-US"/>
              <a:t> adalah proses mengorganisasikan dan mengelola resiko untuk sebuah bisnis baru </a:t>
            </a:r>
            <a:r>
              <a:rPr lang="en-US" b="1"/>
              <a:t>(Suparno – 2008)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5672" b="25672"/>
          <a:stretch/>
        </p:blipFill>
        <p:spPr>
          <a:xfrm>
            <a:off x="402669" y="809073"/>
            <a:ext cx="10928096" cy="30735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54" name="Google Shape;354;p6"/>
          <p:cNvSpPr txBox="1">
            <a:spLocks noGrp="1"/>
          </p:cNvSpPr>
          <p:nvPr>
            <p:ph type="title"/>
          </p:nvPr>
        </p:nvSpPr>
        <p:spPr>
          <a:xfrm>
            <a:off x="2125143" y="149889"/>
            <a:ext cx="8118475" cy="52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Aharoni"/>
              <a:buNone/>
            </a:pPr>
            <a:r>
              <a:rPr lang="en-US" sz="3600" b="0" i="0" u="none" strike="noStrike" cap="none">
                <a:solidFill>
                  <a:srgbClr val="002060"/>
                </a:solidFill>
                <a:latin typeface="Aharoni"/>
                <a:ea typeface="Aharoni"/>
                <a:cs typeface="Aharoni"/>
                <a:sym typeface="Aharoni"/>
              </a:rPr>
              <a:t>Entrepreneur </a:t>
            </a:r>
            <a:r>
              <a:rPr lang="en-US" sz="3600" b="0" i="0" u="none" strike="noStrike" cap="none">
                <a:solidFill>
                  <a:srgbClr val="002060"/>
                </a:solidFill>
                <a:latin typeface="Arial Black"/>
                <a:ea typeface="Arial Black"/>
                <a:cs typeface="Arial Black"/>
                <a:sym typeface="Arial Black"/>
              </a:rPr>
              <a:t>(Wirausaha)</a:t>
            </a:r>
            <a:endParaRPr sz="3600" b="0" i="0" u="none" strike="noStrike" cap="non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5" name="Google Shape;355;p6"/>
          <p:cNvSpPr txBox="1">
            <a:spLocks noGrp="1"/>
          </p:cNvSpPr>
          <p:nvPr>
            <p:ph type="body" idx="1"/>
          </p:nvPr>
        </p:nvSpPr>
        <p:spPr>
          <a:xfrm>
            <a:off x="1040622" y="4014493"/>
            <a:ext cx="10187360" cy="2492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Wirausaha mengandung arti secara harfiah,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Aharoni"/>
                <a:ea typeface="Aharoni"/>
                <a:cs typeface="Aharoni"/>
                <a:sym typeface="Aharoni"/>
              </a:rPr>
              <a:t>wira</a:t>
            </a:r>
            <a:r>
              <a:rPr lang="en-US" sz="2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 berarti berani dan </a:t>
            </a:r>
            <a:r>
              <a:rPr lang="en-US" sz="2800" b="0" i="0" u="none" strike="noStrike" cap="none">
                <a:solidFill>
                  <a:srgbClr val="FF0000"/>
                </a:solidFill>
                <a:latin typeface="Aharoni"/>
                <a:ea typeface="Aharoni"/>
                <a:cs typeface="Aharoni"/>
                <a:sym typeface="Aharoni"/>
              </a:rPr>
              <a:t>usaha</a:t>
            </a:r>
            <a:r>
              <a:rPr lang="en-US" sz="2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 berarti daya upaya atau dengan kata lain wirausaha adalah </a:t>
            </a:r>
            <a:r>
              <a:rPr lang="en-US" sz="2800" b="0" i="0" u="none" strike="noStrike" cap="none">
                <a:solidFill>
                  <a:srgbClr val="0070C0"/>
                </a:solidFill>
                <a:latin typeface="Aharoni"/>
                <a:ea typeface="Aharoni"/>
                <a:cs typeface="Aharoni"/>
                <a:sym typeface="Aharoni"/>
              </a:rPr>
              <a:t>kemampuan atau keberanian yang dimiliki oleh seseorang untuk melihat dan menilai</a:t>
            </a:r>
            <a:r>
              <a:rPr lang="en-US" sz="2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 </a:t>
            </a:r>
            <a:r>
              <a:rPr lang="en-US" sz="2800" b="0" i="0" u="none" strike="noStrike" cap="none">
                <a:solidFill>
                  <a:srgbClr val="0070C0"/>
                </a:solidFill>
                <a:latin typeface="Aharoni"/>
                <a:ea typeface="Aharoni"/>
                <a:cs typeface="Aharoni"/>
                <a:sym typeface="Aharoni"/>
              </a:rPr>
              <a:t>Peluang</a:t>
            </a:r>
            <a:r>
              <a:rPr lang="en-US" sz="2800" b="0" i="0" u="none" strike="noStrike" cap="none">
                <a:solidFill>
                  <a:srgbClr val="FFFF00"/>
                </a:solidFill>
                <a:latin typeface="Aharoni"/>
                <a:ea typeface="Aharoni"/>
                <a:cs typeface="Aharoni"/>
                <a:sym typeface="Aharoni"/>
              </a:rPr>
              <a:t> </a:t>
            </a:r>
            <a:r>
              <a:rPr lang="en-US" sz="2800" b="0" i="0" u="none" strike="noStrike" cap="non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bisnis, untuk mengambil tindakan yang tepat dalam rangka meraih kesuksesan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"/>
          <p:cNvSpPr txBox="1">
            <a:spLocks noGrp="1"/>
          </p:cNvSpPr>
          <p:nvPr>
            <p:ph type="body" idx="1"/>
          </p:nvPr>
        </p:nvSpPr>
        <p:spPr>
          <a:xfrm>
            <a:off x="6482318" y="898450"/>
            <a:ext cx="5277292" cy="5459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“Seorang Wirausaha (Entrepreneur) adalah orang yang bersedia dan mampu untuk mengembangkan  </a:t>
            </a:r>
            <a:r>
              <a:rPr lang="en-US" sz="24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ide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atau penemuan baru menjadi sukses </a:t>
            </a:r>
            <a:r>
              <a:rPr lang="en-US" sz="24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inovasi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, sekaligus menciptakan produk dan model bisnis baru yang memberi sumbangan atas pertumbuhan dinamisme industri dan ekonomi jangka panjang.”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(Joseph A. Schumpeter)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6aaee2695_0_1085"/>
          <p:cNvSpPr/>
          <p:nvPr/>
        </p:nvSpPr>
        <p:spPr>
          <a:xfrm>
            <a:off x="361474" y="542925"/>
            <a:ext cx="11469000" cy="5859600"/>
          </a:xfrm>
          <a:prstGeom prst="rect">
            <a:avLst/>
          </a:prstGeom>
          <a:solidFill>
            <a:srgbClr val="B3C6E7"/>
          </a:solidFill>
          <a:ln w="12700" cap="flat" cmpd="sng">
            <a:solidFill>
              <a:srgbClr val="31538F">
                <a:alpha val="2784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0" endPos="65000" dist="50800" dir="5400000" fadeDir="5400012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116aaee2695_0_1085"/>
          <p:cNvSpPr/>
          <p:nvPr/>
        </p:nvSpPr>
        <p:spPr>
          <a:xfrm>
            <a:off x="722949" y="848615"/>
            <a:ext cx="11469000" cy="57579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116aaee2695_0_1085"/>
          <p:cNvSpPr/>
          <p:nvPr/>
        </p:nvSpPr>
        <p:spPr>
          <a:xfrm>
            <a:off x="2955724" y="1895772"/>
            <a:ext cx="399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PENGUSAHA </a:t>
            </a:r>
            <a:endParaRPr/>
          </a:p>
        </p:txBody>
      </p:sp>
      <p:sp>
        <p:nvSpPr>
          <p:cNvPr id="368" name="Google Shape;368;g116aaee2695_0_1085"/>
          <p:cNvSpPr/>
          <p:nvPr/>
        </p:nvSpPr>
        <p:spPr>
          <a:xfrm>
            <a:off x="6752225" y="1895772"/>
            <a:ext cx="1802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YANG</a:t>
            </a:r>
            <a:endParaRPr/>
          </a:p>
        </p:txBody>
      </p:sp>
      <p:sp>
        <p:nvSpPr>
          <p:cNvPr id="369" name="Google Shape;369;g116aaee2695_0_1085"/>
          <p:cNvSpPr/>
          <p:nvPr/>
        </p:nvSpPr>
        <p:spPr>
          <a:xfrm>
            <a:off x="614773" y="2705397"/>
            <a:ext cx="5051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MENGGUNAKAN</a:t>
            </a:r>
            <a:endParaRPr/>
          </a:p>
        </p:txBody>
      </p:sp>
      <p:sp>
        <p:nvSpPr>
          <p:cNvPr id="370" name="Google Shape;370;g116aaee2695_0_1085"/>
          <p:cNvSpPr/>
          <p:nvPr/>
        </p:nvSpPr>
        <p:spPr>
          <a:xfrm>
            <a:off x="5666157" y="2738734"/>
            <a:ext cx="3543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TEKNOLOGI</a:t>
            </a:r>
            <a:endParaRPr/>
          </a:p>
        </p:txBody>
      </p:sp>
      <p:sp>
        <p:nvSpPr>
          <p:cNvPr id="371" name="Google Shape;371;g116aaee2695_0_1085"/>
          <p:cNvSpPr/>
          <p:nvPr/>
        </p:nvSpPr>
        <p:spPr>
          <a:xfrm>
            <a:off x="9095589" y="2719385"/>
            <a:ext cx="2687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SEBAGAI</a:t>
            </a:r>
            <a:endParaRPr sz="54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16aaee2695_0_1085"/>
          <p:cNvSpPr/>
          <p:nvPr/>
        </p:nvSpPr>
        <p:spPr>
          <a:xfrm>
            <a:off x="2334340" y="3604615"/>
            <a:ext cx="730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LANDASAN USAHANYA</a:t>
            </a:r>
            <a:endParaRPr sz="54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16aaee2695_0_1085"/>
          <p:cNvSpPr/>
          <p:nvPr/>
        </p:nvSpPr>
        <p:spPr>
          <a:xfrm>
            <a:off x="5327312" y="4842475"/>
            <a:ext cx="6456000" cy="110790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rgbClr val="F7CAAC"/>
                </a:solidFill>
                <a:latin typeface="Calibri"/>
                <a:ea typeface="Calibri"/>
                <a:cs typeface="Calibri"/>
                <a:sym typeface="Calibri"/>
              </a:rPr>
              <a:t>TECHNOPRENEUR</a:t>
            </a:r>
            <a:endParaRPr sz="6600" b="1" cap="non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6aaee2695_0_288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b="1"/>
              <a:t>Pendahuluan</a:t>
            </a:r>
            <a:endParaRPr b="1"/>
          </a:p>
        </p:txBody>
      </p:sp>
      <p:sp>
        <p:nvSpPr>
          <p:cNvPr id="379" name="Google Shape;379;g116aaee2695_0_288"/>
          <p:cNvSpPr txBox="1">
            <a:spLocks noGrp="1"/>
          </p:cNvSpPr>
          <p:nvPr>
            <p:ph type="body" idx="1"/>
          </p:nvPr>
        </p:nvSpPr>
        <p:spPr>
          <a:xfrm>
            <a:off x="1130270" y="2171769"/>
            <a:ext cx="9603300" cy="3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b="1" i="1">
                <a:latin typeface="Arial"/>
                <a:ea typeface="Arial"/>
                <a:cs typeface="Arial"/>
                <a:sym typeface="Arial"/>
              </a:rPr>
              <a:t>Technopreneurship (Technology + Enterpreneur)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adalah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sebuah inkubator bisnis/wirausaha berbasis teknologi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Wirausaha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adalah orang yang menjalankan usaha atau perusahaan dengan kemungkinan untung atau rugi.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Teknologi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adalah keseluruhan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sarana untuk menyediakan barang-barang yang diperlukan bagi kelangsungan dan kenyamanan hidup manusia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6aaee2695_0_1254"/>
          <p:cNvSpPr/>
          <p:nvPr/>
        </p:nvSpPr>
        <p:spPr>
          <a:xfrm>
            <a:off x="561679" y="882045"/>
            <a:ext cx="45174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Bisnis Online Berbasis Aplikasi</a:t>
            </a:r>
            <a:endParaRPr sz="3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116aaee2695_0_1254"/>
          <p:cNvSpPr/>
          <p:nvPr/>
        </p:nvSpPr>
        <p:spPr>
          <a:xfrm>
            <a:off x="283072" y="2636371"/>
            <a:ext cx="50748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Modal Relative Kecil</a:t>
            </a:r>
            <a:endParaRPr/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US" sz="28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Menjangkau Orang Lebih banyak</a:t>
            </a:r>
            <a:endParaRPr sz="28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Waktu 24 Jam, 7 hari Seminggu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n-US" sz="2800" b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Bisa Dijalankan Kapan Saja, Di mana Saja, Oleh Siapa Saja</a:t>
            </a:r>
            <a:endParaRPr sz="28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116aaee2695_0_1254" descr="Bisnis online di Indonesia berkembang pes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g116aaee2695_0_1254"/>
          <p:cNvCxnSpPr/>
          <p:nvPr/>
        </p:nvCxnSpPr>
        <p:spPr>
          <a:xfrm>
            <a:off x="442913" y="2271713"/>
            <a:ext cx="47436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"/>
          <p:cNvSpPr txBox="1">
            <a:spLocks noGrp="1"/>
          </p:cNvSpPr>
          <p:nvPr>
            <p:ph type="body" idx="1"/>
          </p:nvPr>
        </p:nvSpPr>
        <p:spPr>
          <a:xfrm>
            <a:off x="326066" y="432353"/>
            <a:ext cx="5819553" cy="566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Wirausaha: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Seseorang yang mengambil risiko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Untuk mengorganisasikan dan mengelola suatu bisnis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Menerima keuntungan finansial dan maupun non finansial (skinner, 1992).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Kewirausahaan (</a:t>
            </a: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entreprenuership)</a:t>
            </a: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semangat, sikap dan kemampuan seseorang dalam menangani usaha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mengarah pada upaya mencari, menciptakan, menerapkan cara kerja, teknologi dan produk baru 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meningkatkan efisiensi dalam rangka memberikan pelayanan yang baik dan atau memperoleh keuntungan yang besar.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8"/>
          <p:cNvSpPr/>
          <p:nvPr/>
        </p:nvSpPr>
        <p:spPr>
          <a:xfrm>
            <a:off x="9677400" y="6248400"/>
            <a:ext cx="99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423" r="14424"/>
          <a:stretch/>
        </p:blipFill>
        <p:spPr>
          <a:xfrm>
            <a:off x="374072" y="630237"/>
            <a:ext cx="4271963" cy="48418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00" name="Google Shape;400;p9"/>
          <p:cNvSpPr txBox="1">
            <a:spLocks noGrp="1"/>
          </p:cNvSpPr>
          <p:nvPr>
            <p:ph type="body" idx="1"/>
          </p:nvPr>
        </p:nvSpPr>
        <p:spPr>
          <a:xfrm>
            <a:off x="4831772" y="498475"/>
            <a:ext cx="6954982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Fungsi dan Peran Kewirausahaan.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Sebagai penemu dan perencana (</a:t>
            </a:r>
            <a:r>
              <a:rPr lang="en-US"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innovator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24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planner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Menemukan/menciptakan produk yang baru.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Menemukan/menentukan teknologi dan cara yang baru.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Ide-ide baru.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Organisasi usaha baru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Merancang usaha baru.</a:t>
            </a:r>
            <a:endParaRPr/>
          </a:p>
          <a:p>
            <a:pPr marL="609600" marR="0" lvl="0" indent="-609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Merencakan strategi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Merencanakan ide-ide dan peluang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609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9677400" y="6248400"/>
            <a:ext cx="990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6aaee2695_0_480"/>
          <p:cNvSpPr txBox="1">
            <a:spLocks noGrp="1"/>
          </p:cNvSpPr>
          <p:nvPr>
            <p:ph type="title"/>
          </p:nvPr>
        </p:nvSpPr>
        <p:spPr>
          <a:xfrm>
            <a:off x="1130270" y="95332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b="1"/>
              <a:t>Peluang Bisnis di Era 4.0</a:t>
            </a:r>
            <a:endParaRPr/>
          </a:p>
        </p:txBody>
      </p:sp>
      <p:sp>
        <p:nvSpPr>
          <p:cNvPr id="407" name="Google Shape;407;g116aaee2695_0_480"/>
          <p:cNvSpPr txBox="1">
            <a:spLocks noGrp="1"/>
          </p:cNvSpPr>
          <p:nvPr>
            <p:ph type="body" idx="1"/>
          </p:nvPr>
        </p:nvSpPr>
        <p:spPr>
          <a:xfrm>
            <a:off x="1130270" y="1685109"/>
            <a:ext cx="9603300" cy="3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51435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entury Gothic"/>
              <a:buAutoNum type="arabicPeriod"/>
            </a:pPr>
            <a:r>
              <a:rPr lang="en-US" i="1"/>
              <a:t>Fintech (Finance Technology)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contoh</a:t>
            </a:r>
            <a:r>
              <a:rPr lang="en-US"/>
              <a:t> : Go-Pay, DANA, t.cash</a:t>
            </a:r>
            <a:endParaRPr/>
          </a:p>
          <a:p>
            <a:pPr marL="5143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entury Gothic"/>
              <a:buAutoNum type="arabicPeriod"/>
            </a:pPr>
            <a:r>
              <a:rPr lang="en-US" i="1"/>
              <a:t>Cloud hosting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Contoh</a:t>
            </a:r>
            <a:r>
              <a:rPr lang="en-US"/>
              <a:t> : google drive, dropbox</a:t>
            </a:r>
            <a:endParaRPr/>
          </a:p>
          <a:p>
            <a:pPr marL="5143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entury Gothic"/>
              <a:buAutoNum type="arabicPeriod"/>
            </a:pPr>
            <a:r>
              <a:rPr lang="en-US"/>
              <a:t>Bisnis jual-beli online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Contoh</a:t>
            </a:r>
            <a:r>
              <a:rPr lang="en-US"/>
              <a:t> : traveloka, tokopedia, OLX</a:t>
            </a:r>
            <a:endParaRPr/>
          </a:p>
          <a:p>
            <a:pPr marL="5143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entury Gothic"/>
              <a:buAutoNum type="arabicPeriod"/>
            </a:pPr>
            <a:r>
              <a:rPr lang="en-US" i="1"/>
              <a:t>On-Demand service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US" b="1"/>
              <a:t>Contoh</a:t>
            </a:r>
            <a:r>
              <a:rPr lang="en-US"/>
              <a:t> : Grab, Gojek</a:t>
            </a:r>
            <a:endParaRPr/>
          </a:p>
          <a:p>
            <a:pPr marL="514350" lvl="0" indent="-514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Century Gothic"/>
              <a:buAutoNum type="arabicPeriod"/>
            </a:pPr>
            <a:r>
              <a:rPr lang="en-US" i="1"/>
              <a:t>Online Marketing</a:t>
            </a:r>
            <a:endParaRPr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US" b="1" i="1"/>
              <a:t>Contoh</a:t>
            </a:r>
            <a:r>
              <a:rPr lang="en-US" i="1"/>
              <a:t> : facebook, instagram</a:t>
            </a:r>
            <a:endParaRPr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116aaee2695_0_1419" descr="The Book That Made Me: Learn How to Love | Public Boo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16aaee2695_0_1419"/>
          <p:cNvSpPr/>
          <p:nvPr/>
        </p:nvSpPr>
        <p:spPr>
          <a:xfrm>
            <a:off x="5403056" y="3705999"/>
            <a:ext cx="6500700" cy="29664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16aaee2695_0_1419"/>
          <p:cNvSpPr txBox="1"/>
          <p:nvPr/>
        </p:nvSpPr>
        <p:spPr>
          <a:xfrm>
            <a:off x="5810250" y="4004727"/>
            <a:ext cx="6093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Dari Mu'az bin Jabal, Rasulullah SAW berkata, ''Sesungguhnya, sebaik-baik usaha adalah usaha perdagangan,'' hadist riwayat Baihaqi.</a:t>
            </a:r>
            <a:endParaRPr sz="32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116aaee2695_0_1419"/>
          <p:cNvSpPr/>
          <p:nvPr/>
        </p:nvSpPr>
        <p:spPr>
          <a:xfrm>
            <a:off x="616744" y="441007"/>
            <a:ext cx="6500700" cy="2966400"/>
          </a:xfrm>
          <a:prstGeom prst="rect">
            <a:avLst/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16aaee2695_0_1419"/>
          <p:cNvSpPr txBox="1"/>
          <p:nvPr/>
        </p:nvSpPr>
        <p:spPr>
          <a:xfrm>
            <a:off x="820341" y="597456"/>
            <a:ext cx="60936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Rasulullah shalallahu alaihi wassalam</a:t>
            </a:r>
            <a:r>
              <a:rPr lang="en-US" sz="2800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menganjurkan umatnya </a:t>
            </a:r>
            <a:r>
              <a:rPr lang="en-US" sz="2800" b="1" i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berdagang</a:t>
            </a:r>
            <a:r>
              <a:rPr lang="en-US" sz="2800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. ''Hendaklah kamu </a:t>
            </a:r>
            <a:r>
              <a:rPr lang="en-US" sz="2800" b="1" i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berdagang</a:t>
            </a:r>
            <a:r>
              <a:rPr lang="en-US" sz="2800" b="0" i="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, karena di dalamnya terdapat 90 persen pintu rezeki,'' hadist riwayat Imam Ahmad.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2021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423" r="14424"/>
          <a:stretch/>
        </p:blipFill>
        <p:spPr>
          <a:xfrm>
            <a:off x="7761276" y="342681"/>
            <a:ext cx="4272015" cy="484283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35" name="Google Shape;235;p2"/>
          <p:cNvSpPr/>
          <p:nvPr/>
        </p:nvSpPr>
        <p:spPr>
          <a:xfrm>
            <a:off x="4209845" y="2256662"/>
            <a:ext cx="6125050" cy="4310744"/>
          </a:xfrm>
          <a:prstGeom prst="flowChartPredefinedProcess">
            <a:avLst/>
          </a:prstGeom>
          <a:solidFill>
            <a:srgbClr val="EAF4F5"/>
          </a:soli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Nama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Maya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Rizki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Sari,S.E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.,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M.Si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Alamat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: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Jl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Paus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Gg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Gurami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Pekanbaru,Riau</a:t>
            </a:r>
            <a:r>
              <a:rPr lang="en-US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Pendidikan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S-1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Sumatera Utara, Medan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S-2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Intitut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Pertanian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Bogor (IPB), Indonesia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Warsaw University of Life Sciences/ </a:t>
            </a:r>
            <a:b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Szkoła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Główna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Gospodarstwa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Wiejskiego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(WULS-SGGW), Poland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HP: 082123948700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Email: mayarizkisarii@gmail.com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"/>
          <p:cNvGrpSpPr/>
          <p:nvPr/>
        </p:nvGrpSpPr>
        <p:grpSpPr>
          <a:xfrm>
            <a:off x="2551" y="2821282"/>
            <a:ext cx="3596961" cy="4191927"/>
            <a:chOff x="5951352" y="0"/>
            <a:chExt cx="6242662" cy="7275247"/>
          </a:xfrm>
        </p:grpSpPr>
        <p:grpSp>
          <p:nvGrpSpPr>
            <p:cNvPr id="237" name="Google Shape;237;p2"/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238" name="Google Shape;238;p2"/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/>
                <a:ahLst/>
                <a:cxnLst/>
                <a:rect l="l" t="t" r="r" b="b"/>
                <a:pathLst>
                  <a:path w="2218926" h="2285893" extrusionOk="0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/>
                <a:ahLst/>
                <a:cxnLst/>
                <a:rect l="l" t="t" r="r" b="b"/>
                <a:pathLst>
                  <a:path w="1325788" h="1793402" extrusionOk="0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/>
                <a:ahLst/>
                <a:cxnLst/>
                <a:rect l="l" t="t" r="r" b="b"/>
                <a:pathLst>
                  <a:path w="1317179" h="685262" extrusionOk="0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/>
                <a:ahLst/>
                <a:cxnLst/>
                <a:rect l="l" t="t" r="r" b="b"/>
                <a:pathLst>
                  <a:path w="272317" h="1512846" extrusionOk="0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/>
                <a:ahLst/>
                <a:cxnLst/>
                <a:rect l="l" t="t" r="r" b="b"/>
                <a:pathLst>
                  <a:path w="629743" h="1563008" extrusionOk="0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/>
                <a:ahLst/>
                <a:cxnLst/>
                <a:rect l="l" t="t" r="r" b="b"/>
                <a:pathLst>
                  <a:path w="139613" h="1336876" extrusionOk="0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/>
                <a:ahLst/>
                <a:cxnLst/>
                <a:rect l="l" t="t" r="r" b="b"/>
                <a:pathLst>
                  <a:path w="80972" h="1665052" extrusionOk="0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/>
                <a:ahLst/>
                <a:cxnLst/>
                <a:rect l="l" t="t" r="r" b="b"/>
                <a:pathLst>
                  <a:path w="358360" h="637357" extrusionOk="0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/>
                <a:ahLst/>
                <a:cxnLst/>
                <a:rect l="l" t="t" r="r" b="b"/>
                <a:pathLst>
                  <a:path w="36625" h="243511" extrusionOk="0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/>
                <a:ahLst/>
                <a:cxnLst/>
                <a:rect l="l" t="t" r="r" b="b"/>
                <a:pathLst>
                  <a:path w="111073" h="1411641" extrusionOk="0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98267" extrusionOk="0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/>
                <a:ahLst/>
                <a:cxnLst/>
                <a:rect l="l" t="t" r="r" b="b"/>
                <a:pathLst>
                  <a:path w="23158" h="3524" extrusionOk="0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/>
                <a:ahLst/>
                <a:cxnLst/>
                <a:rect l="l" t="t" r="r" b="b"/>
                <a:pathLst>
                  <a:path w="272317" h="1512846" extrusionOk="0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/>
                <a:ahLst/>
                <a:cxnLst/>
                <a:rect l="l" t="t" r="r" b="b"/>
                <a:pathLst>
                  <a:path w="111073" h="1411641" extrusionOk="0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/>
                <a:ahLst/>
                <a:cxnLst/>
                <a:rect l="l" t="t" r="r" b="b"/>
                <a:pathLst>
                  <a:path w="139613" h="1336876" extrusionOk="0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" name="Google Shape;257;p2"/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258" name="Google Shape;258;p2"/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/>
                <a:ahLst/>
                <a:cxnLst/>
                <a:rect l="l" t="t" r="r" b="b"/>
                <a:pathLst>
                  <a:path w="804534" h="1263012" extrusionOk="0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/>
                <a:ahLst/>
                <a:cxnLst/>
                <a:rect l="l" t="t" r="r" b="b"/>
                <a:pathLst>
                  <a:path w="687875" h="957054" extrusionOk="0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/>
                <a:ahLst/>
                <a:cxnLst/>
                <a:rect l="l" t="t" r="r" b="b"/>
                <a:pathLst>
                  <a:path w="487489" h="251921" extrusionOk="0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/>
                <a:ahLst/>
                <a:cxnLst/>
                <a:rect l="l" t="t" r="r" b="b"/>
                <a:pathLst>
                  <a:path w="503454" h="207247" extrusionOk="0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/>
                <a:ahLst/>
                <a:cxnLst/>
                <a:rect l="l" t="t" r="r" b="b"/>
                <a:pathLst>
                  <a:path w="454185" h="192957" extrusionOk="0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/>
                <a:ahLst/>
                <a:cxnLst/>
                <a:rect l="l" t="t" r="r" b="b"/>
                <a:pathLst>
                  <a:path w="436606" h="185349" extrusionOk="0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/>
                <a:ahLst/>
                <a:cxnLst/>
                <a:rect l="l" t="t" r="r" b="b"/>
                <a:pathLst>
                  <a:path w="401538" h="254228" extrusionOk="0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/>
                <a:ahLst/>
                <a:cxnLst/>
                <a:rect l="l" t="t" r="r" b="b"/>
                <a:pathLst>
                  <a:path w="381897" h="199806" extrusionOk="0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/>
                <a:ahLst/>
                <a:cxnLst/>
                <a:rect l="l" t="t" r="r" b="b"/>
                <a:pathLst>
                  <a:path w="504798" h="208622" extrusionOk="0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/>
                <a:ahLst/>
                <a:cxnLst/>
                <a:rect l="l" t="t" r="r" b="b"/>
                <a:pathLst>
                  <a:path w="505085" h="209219" extrusionOk="0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/>
                <a:ahLst/>
                <a:cxnLst/>
                <a:rect l="l" t="t" r="r" b="b"/>
                <a:pathLst>
                  <a:path w="504736" h="208589" extrusionOk="0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/>
                <a:ahLst/>
                <a:cxnLst/>
                <a:rect l="l" t="t" r="r" b="b"/>
                <a:pathLst>
                  <a:path w="503959" h="208653" extrusionOk="0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/>
                <a:ahLst/>
                <a:cxnLst/>
                <a:rect l="l" t="t" r="r" b="b"/>
                <a:pathLst>
                  <a:path w="503542" h="208398" extrusionOk="0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/>
                <a:ahLst/>
                <a:cxnLst/>
                <a:rect l="l" t="t" r="r" b="b"/>
                <a:pathLst>
                  <a:path w="505063" h="209099" extrusionOk="0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/>
                <a:ahLst/>
                <a:cxnLst/>
                <a:rect l="l" t="t" r="r" b="b"/>
                <a:pathLst>
                  <a:path w="416471" h="179871" extrusionOk="0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3" name="Google Shape;273;p2"/>
            <p:cNvGrpSpPr/>
            <p:nvPr/>
          </p:nvGrpSpPr>
          <p:grpSpPr>
            <a:xfrm>
              <a:off x="5951352" y="3108114"/>
              <a:ext cx="3693055" cy="4167133"/>
              <a:chOff x="5951352" y="3108114"/>
              <a:chExt cx="3693055" cy="4167133"/>
            </a:xfrm>
          </p:grpSpPr>
          <p:grpSp>
            <p:nvGrpSpPr>
              <p:cNvPr id="274" name="Google Shape;274;p2"/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275" name="Google Shape;275;p2"/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181" h="305750" extrusionOk="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2"/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175" h="656252" extrusionOk="0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7" name="Google Shape;277;p2"/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/>
                <a:ahLst/>
                <a:cxnLst/>
                <a:rect l="l" t="t" r="r" b="b"/>
                <a:pathLst>
                  <a:path w="889203" h="3161959" extrusionOk="0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8" name="Google Shape;278;p2"/>
          <p:cNvGrpSpPr/>
          <p:nvPr/>
        </p:nvGrpSpPr>
        <p:grpSpPr>
          <a:xfrm>
            <a:off x="708624" y="342681"/>
            <a:ext cx="1663477" cy="1853182"/>
            <a:chOff x="4596745" y="501496"/>
            <a:chExt cx="3509062" cy="3909240"/>
          </a:xfrm>
        </p:grpSpPr>
        <p:sp>
          <p:nvSpPr>
            <p:cNvPr id="279" name="Google Shape;279;p2"/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/>
              <a:ahLst/>
              <a:cxnLst/>
              <a:rect l="l" t="t" r="r" b="b"/>
              <a:pathLst>
                <a:path w="1871286" h="1317493" extrusionOk="0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/>
              <a:ahLst/>
              <a:cxnLst/>
              <a:rect l="l" t="t" r="r" b="b"/>
              <a:pathLst>
                <a:path w="422947" h="1069625" extrusionOk="0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/>
              <a:ahLst/>
              <a:cxnLst/>
              <a:rect l="l" t="t" r="r" b="b"/>
              <a:pathLst>
                <a:path w="1864314" h="1864980" extrusionOk="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/>
              <a:ahLst/>
              <a:cxnLst/>
              <a:rect l="l" t="t" r="r" b="b"/>
              <a:pathLst>
                <a:path w="365656" h="1090673" extrusionOk="0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/>
              <a:ahLst/>
              <a:cxnLst/>
              <a:rect l="l" t="t" r="r" b="b"/>
              <a:pathLst>
                <a:path w="1094474" h="307158" extrusionOk="0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/>
              <a:ahLst/>
              <a:cxnLst/>
              <a:rect l="l" t="t" r="r" b="b"/>
              <a:pathLst>
                <a:path w="654803" h="1003299" extrusionOk="0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/>
              <a:ahLst/>
              <a:cxnLst/>
              <a:rect l="l" t="t" r="r" b="b"/>
              <a:pathLst>
                <a:path w="935595" h="785602" extrusionOk="0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/>
              <a:ahLst/>
              <a:cxnLst/>
              <a:rect l="l" t="t" r="r" b="b"/>
              <a:pathLst>
                <a:path w="719513" h="975600" extrusionOk="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/>
              <a:ahLst/>
              <a:cxnLst/>
              <a:rect l="l" t="t" r="r" b="b"/>
              <a:pathLst>
                <a:path w="895828" h="840240" extrusionOk="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2"/>
          <p:cNvSpPr/>
          <p:nvPr/>
        </p:nvSpPr>
        <p:spPr>
          <a:xfrm>
            <a:off x="3076976" y="566057"/>
            <a:ext cx="4195394" cy="112571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0E6E9"/>
              </a:gs>
              <a:gs pos="50000">
                <a:srgbClr val="C4DFE3"/>
              </a:gs>
              <a:gs pos="100000">
                <a:srgbClr val="BADCE1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Dzien dobry!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"/>
          <p:cNvSpPr/>
          <p:nvPr/>
        </p:nvSpPr>
        <p:spPr>
          <a:xfrm>
            <a:off x="795373" y="868114"/>
            <a:ext cx="70755" cy="12646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0"/>
          <p:cNvSpPr/>
          <p:nvPr/>
        </p:nvSpPr>
        <p:spPr>
          <a:xfrm>
            <a:off x="963592" y="783771"/>
            <a:ext cx="3631794" cy="401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step in knowledge is to listen, then to be quiet and attentive, then to preserve it, then to put it into practice and then to spread it.” – Sufyan bin Uyainah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-------------------------------------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“Tahapan pertama dalam mencari ilmu adalah mendengarkan, kemudian diam dan menyimak dengan penuh perhatian, lalu menjaganya, lalu mengamalkannya dan kemudian menyebarkannya.” – Sufyan bin Uyainah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8823" r="18824"/>
          <a:stretch/>
        </p:blipFill>
        <p:spPr>
          <a:xfrm>
            <a:off x="5773783" y="0"/>
            <a:ext cx="641821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24" name="Google Shape;424;p10"/>
          <p:cNvSpPr/>
          <p:nvPr/>
        </p:nvSpPr>
        <p:spPr>
          <a:xfrm>
            <a:off x="985329" y="4953000"/>
            <a:ext cx="4788453" cy="1200329"/>
          </a:xfrm>
          <a:prstGeom prst="rect">
            <a:avLst/>
          </a:prstGeom>
          <a:gradFill>
            <a:gsLst>
              <a:gs pos="0">
                <a:srgbClr val="D0E6E9"/>
              </a:gs>
              <a:gs pos="50000">
                <a:srgbClr val="C4DFE3"/>
              </a:gs>
              <a:gs pos="100000">
                <a:srgbClr val="BADCE1"/>
              </a:gs>
            </a:gsLst>
            <a:lin ang="5400000" scaled="0"/>
          </a:gra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93939"/>
                </a:solidFill>
                <a:latin typeface="Raleway"/>
                <a:ea typeface="Raleway"/>
                <a:cs typeface="Raleway"/>
                <a:sym typeface="Raleway"/>
              </a:rPr>
              <a:t> ”Aku lebih menghargai orang yang beradab dari pada berilmu. Kalau hanya berilmu, iblis pun lebih tinggi ilmunya daripada manusia.” - Syekh Abdul Qadir Al-Jailani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0"/>
          <p:cNvSpPr/>
          <p:nvPr/>
        </p:nvSpPr>
        <p:spPr>
          <a:xfrm>
            <a:off x="209769" y="2421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 extrusionOk="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0"/>
          <p:cNvSpPr/>
          <p:nvPr/>
        </p:nvSpPr>
        <p:spPr>
          <a:xfrm>
            <a:off x="224934" y="666222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 extrusionOk="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0"/>
          <p:cNvSpPr/>
          <p:nvPr/>
        </p:nvSpPr>
        <p:spPr>
          <a:xfrm>
            <a:off x="4780364" y="1930907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 extrusionOk="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0"/>
          <p:cNvSpPr/>
          <p:nvPr/>
        </p:nvSpPr>
        <p:spPr>
          <a:xfrm>
            <a:off x="4780364" y="2334690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 extrusionOk="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0"/>
          <p:cNvSpPr/>
          <p:nvPr/>
        </p:nvSpPr>
        <p:spPr>
          <a:xfrm>
            <a:off x="391153" y="4396817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 extrusionOk="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0"/>
          <p:cNvSpPr/>
          <p:nvPr/>
        </p:nvSpPr>
        <p:spPr>
          <a:xfrm>
            <a:off x="411879" y="4800600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 extrusionOk="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1"/>
          <p:cNvSpPr txBox="1"/>
          <p:nvPr/>
        </p:nvSpPr>
        <p:spPr>
          <a:xfrm>
            <a:off x="1926770" y="4398802"/>
            <a:ext cx="92310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Dziekuje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1"/>
          <p:cNvSpPr txBox="1"/>
          <p:nvPr/>
        </p:nvSpPr>
        <p:spPr>
          <a:xfrm>
            <a:off x="4125685" y="5553776"/>
            <a:ext cx="43597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Question?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"/>
          <p:cNvSpPr txBox="1">
            <a:spLocks noGrp="1"/>
          </p:cNvSpPr>
          <p:nvPr>
            <p:ph type="title"/>
          </p:nvPr>
        </p:nvSpPr>
        <p:spPr>
          <a:xfrm>
            <a:off x="1338448" y="1108859"/>
            <a:ext cx="8229600" cy="8248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/>
              <a:t>Buku Wajib dan Buku Anjuran Mata </a:t>
            </a:r>
            <a:br>
              <a:rPr lang="en-US" sz="2800" b="1"/>
            </a:br>
            <a:r>
              <a:rPr lang="en-US" sz="2800" b="1"/>
              <a:t>Kuliah Kewirausahaan</a:t>
            </a:r>
            <a:br>
              <a:rPr lang="en-US" sz="2800" b="1"/>
            </a:br>
            <a:endParaRPr sz="2800" b="1"/>
          </a:p>
        </p:txBody>
      </p:sp>
      <p:sp>
        <p:nvSpPr>
          <p:cNvPr id="294" name="Google Shape;294;p3"/>
          <p:cNvSpPr txBox="1">
            <a:spLocks noGrp="1"/>
          </p:cNvSpPr>
          <p:nvPr>
            <p:ph type="body" idx="1"/>
          </p:nvPr>
        </p:nvSpPr>
        <p:spPr>
          <a:xfrm>
            <a:off x="2019300" y="2185557"/>
            <a:ext cx="8229600" cy="384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Zimmerer, Thomas W., Norman M. Scarborough. 2009. Essntials of entrepreneurship and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Alma, Buchari. 2004. Kewirausahaan.  Edisi Revisi. Bandung : Alfabeta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Hendro. 2011. Dasar-Dasar Kewirausahaan. Jakarta : Erlangga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Nitisusastro, Mulyadi. 2009. Kewirausahaan dan Manajemen Usaha Kecil. Bandung : Alfabeta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5113" lvl="0" indent="-265113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"/>
          <p:cNvSpPr/>
          <p:nvPr/>
        </p:nvSpPr>
        <p:spPr>
          <a:xfrm>
            <a:off x="192051" y="0"/>
            <a:ext cx="6818911" cy="710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Rules:</a:t>
            </a:r>
            <a:endParaRPr/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Masuk kelas tepat waktu, jika ada kendala silahkan konfirmasi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Menggunakan bahasa yang sopan dan santun </a:t>
            </a:r>
            <a:endParaRPr/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Boleh menghubungi dosen untuk berdiskusi seputar akademik (di jam yang wajar untuk berkomunikasi)</a:t>
            </a:r>
            <a:endParaRPr/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Jika perkuliahan dengan zoom, harap pakaian dan tempat di kondisikan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Jika perkuliahan dengan interaktif di WAG harap aktif untuk menjawab/bertanya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Mengumpulkan tugas sesuai waktu yang diberikan.</a:t>
            </a:r>
            <a:endParaRPr/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Tidak berbuat curang/bertindak tidak jujur untuk tugas,kuis,uts, dan uas.</a:t>
            </a:r>
            <a:endParaRPr/>
          </a:p>
          <a:p>
            <a:pPr marL="742950" marR="0" lvl="0" indent="-590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Good luck! ☺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90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"/>
          <p:cNvSpPr/>
          <p:nvPr/>
        </p:nvSpPr>
        <p:spPr>
          <a:xfrm rot="10081737">
            <a:off x="10500664" y="35068"/>
            <a:ext cx="1434131" cy="2630445"/>
          </a:xfrm>
          <a:custGeom>
            <a:avLst/>
            <a:gdLst/>
            <a:ahLst/>
            <a:cxnLst/>
            <a:rect l="l" t="t" r="r" b="b"/>
            <a:pathLst>
              <a:path w="4482092" h="4822957" extrusionOk="0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"/>
          <p:cNvSpPr txBox="1">
            <a:spLocks noGrp="1"/>
          </p:cNvSpPr>
          <p:nvPr>
            <p:ph type="ctrTitle"/>
          </p:nvPr>
        </p:nvSpPr>
        <p:spPr>
          <a:xfrm>
            <a:off x="6912429" y="2159907"/>
            <a:ext cx="4582886" cy="272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Entrepreneurship (Kewirausahaan)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p5"/>
          <p:cNvCxnSpPr/>
          <p:nvPr/>
        </p:nvCxnSpPr>
        <p:spPr>
          <a:xfrm>
            <a:off x="7565571" y="0"/>
            <a:ext cx="4626429" cy="21304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5"/>
          <p:cNvCxnSpPr/>
          <p:nvPr/>
        </p:nvCxnSpPr>
        <p:spPr>
          <a:xfrm rot="10800000" flipH="1">
            <a:off x="11691257" y="2130425"/>
            <a:ext cx="500743" cy="472757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g116aaee2695_0_663" descr="IPB Job Fair 2018 Percepat Mahasiswa Mengenal Dunia Kerja | Republika On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1255" y="98474"/>
            <a:ext cx="6100158" cy="408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16aaee2695_0_663" descr="Job Fair Besar-Besaran di Tangerang Libatkan 50 Perusahaan Besar | Tirai  Pesisi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015" y="98474"/>
            <a:ext cx="5533291" cy="295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16aaee2695_0_6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1016" y="3316458"/>
            <a:ext cx="5533291" cy="311247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16aaee2695_0_663"/>
          <p:cNvSpPr txBox="1"/>
          <p:nvPr/>
        </p:nvSpPr>
        <p:spPr>
          <a:xfrm>
            <a:off x="6230816" y="4613568"/>
            <a:ext cx="5885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Selamat datang di dunia nyata…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Sedikit lowongan, ribuan pencari kerja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g116aaee2695_0_8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995" y="211164"/>
            <a:ext cx="4733925" cy="51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16aaee2695_0_8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83" y="4603653"/>
            <a:ext cx="7796833" cy="186750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16aaee2695_0_830"/>
          <p:cNvSpPr txBox="1"/>
          <p:nvPr/>
        </p:nvSpPr>
        <p:spPr>
          <a:xfrm>
            <a:off x="516989" y="6273225"/>
            <a:ext cx="7318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Sumber: https://www.hukumonline.com/berita/baca/lt5e71e850c93d4/dampak-virus-corona-ke-industri--phk-bisa-saja-terjadi/</a:t>
            </a:r>
            <a:endParaRPr/>
          </a:p>
        </p:txBody>
      </p:sp>
      <p:pic>
        <p:nvPicPr>
          <p:cNvPr id="324" name="Google Shape;324;g116aaee2695_0_8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1895" y="251804"/>
            <a:ext cx="5995111" cy="401919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16aaee2695_0_830"/>
          <p:cNvSpPr txBox="1"/>
          <p:nvPr/>
        </p:nvSpPr>
        <p:spPr>
          <a:xfrm>
            <a:off x="6096000" y="4270997"/>
            <a:ext cx="609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Sumber: https://www.cnnindonesia.com/ekonomi/20200908105412-532-543899/dampak-resesi-corona-mengalir-ke-berbagai-sektor</a:t>
            </a:r>
            <a:endParaRPr/>
          </a:p>
        </p:txBody>
      </p:sp>
      <p:pic>
        <p:nvPicPr>
          <p:cNvPr id="326" name="Google Shape;326;g116aaee2695_0_830"/>
          <p:cNvPicPr preferRelativeResize="0"/>
          <p:nvPr/>
        </p:nvPicPr>
        <p:blipFill rotWithShape="1">
          <a:blip r:embed="rId6">
            <a:alphaModFix/>
          </a:blip>
          <a:srcRect t="18545" r="2789" b="13371"/>
          <a:stretch/>
        </p:blipFill>
        <p:spPr>
          <a:xfrm>
            <a:off x="3774756" y="386842"/>
            <a:ext cx="4733924" cy="5894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6aaee2695_0_7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32" name="Google Shape;332;g116aaee2695_0_746" descr="ASEAN Economic Community | Hello World!"/>
          <p:cNvPicPr preferRelativeResize="0"/>
          <p:nvPr/>
        </p:nvPicPr>
        <p:blipFill rotWithShape="1">
          <a:blip r:embed="rId3">
            <a:alphaModFix/>
          </a:blip>
          <a:srcRect b="9934"/>
          <a:stretch/>
        </p:blipFill>
        <p:spPr>
          <a:xfrm>
            <a:off x="-3174" y="0"/>
            <a:ext cx="1218088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116aaee2695_0_746"/>
          <p:cNvSpPr/>
          <p:nvPr/>
        </p:nvSpPr>
        <p:spPr>
          <a:xfrm>
            <a:off x="3186113" y="557213"/>
            <a:ext cx="4772100" cy="56199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Association of South East Asian Nations (ASEAN) Dibentuk pada 8 Agustus 1967 oleh 5 negara anggota yaitu Indonesia, Malaysia, Singapura, Filipina, dan Thailand. 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Pada pertemuan puncak ke-9 di Bali, membentuk ASEAN Economic Community (AEC) atau Masyarakat Ekonomi ASEAN (MEA).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 adalah bentuk integrasi ekonomi regional yang direncanakan untuk dicapai pada tahun 2015.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utama menjadikan ASEAN sebagai pasar tunggal dan basis produksi, yang mana terjadi arus barang, jasa, investasi dan tenaga terampil yang bebas serta aliran modal yang lebih bebas. 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g116aaee2695_0_746"/>
          <p:cNvSpPr/>
          <p:nvPr/>
        </p:nvSpPr>
        <p:spPr>
          <a:xfrm>
            <a:off x="327027" y="2691607"/>
            <a:ext cx="2743200" cy="35004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wilayah yang stabil, sejahtera, dan kompetitif dengan perkembangan ekonomi yang merata, kemiskinan yang berkurang, dan sosio ekonomi yang beragam.</a:t>
            </a:r>
            <a:endParaRPr/>
          </a:p>
        </p:txBody>
      </p:sp>
      <p:sp>
        <p:nvSpPr>
          <p:cNvPr id="335" name="Google Shape;335;g116aaee2695_0_746"/>
          <p:cNvSpPr/>
          <p:nvPr/>
        </p:nvSpPr>
        <p:spPr>
          <a:xfrm flipH="1">
            <a:off x="1951002" y="6176963"/>
            <a:ext cx="1643100" cy="7113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116aaee2695_0_746"/>
          <p:cNvSpPr txBox="1"/>
          <p:nvPr/>
        </p:nvSpPr>
        <p:spPr>
          <a:xfrm>
            <a:off x="2369346" y="6148387"/>
            <a:ext cx="6357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https://www.merdeka.com/jatim/4-tujuan-mea-atau-masyarakat-ekonomi-asean-pasar-tunggal-di-regional-asia-tenggara-kln.html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116aaee2695_0_9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58248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16aaee2695_0_914" descr="Tanda Tanya – Caturretno's Blo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2486" y="0"/>
            <a:ext cx="4609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Microsoft Office PowerPoint</Application>
  <PresentationFormat>Widescreen</PresentationFormat>
  <Paragraphs>110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Arial</vt:lpstr>
      <vt:lpstr>Times New Roman</vt:lpstr>
      <vt:lpstr>Raleway</vt:lpstr>
      <vt:lpstr>Aharoni</vt:lpstr>
      <vt:lpstr>Noto Sans Symbols</vt:lpstr>
      <vt:lpstr>Arial Black</vt:lpstr>
      <vt:lpstr>Calibri</vt:lpstr>
      <vt:lpstr>Century Gothic</vt:lpstr>
      <vt:lpstr>Cover and End Slide Master</vt:lpstr>
      <vt:lpstr>1_Contents Slide Master</vt:lpstr>
      <vt:lpstr>Gallery</vt:lpstr>
      <vt:lpstr>Office Theme</vt:lpstr>
      <vt:lpstr>PowerPoint Presentation</vt:lpstr>
      <vt:lpstr>PowerPoint Presentation</vt:lpstr>
      <vt:lpstr>Buku Wajib dan Buku Anjuran Mata  Kuliah Kewirausahaan </vt:lpstr>
      <vt:lpstr>PowerPoint Presentation</vt:lpstr>
      <vt:lpstr>Entrepreneurship (Kewirausahaan)</vt:lpstr>
      <vt:lpstr>PowerPoint Presentation</vt:lpstr>
      <vt:lpstr>PowerPoint Presentation</vt:lpstr>
      <vt:lpstr>PowerPoint Presentation</vt:lpstr>
      <vt:lpstr>PowerPoint Presentation</vt:lpstr>
      <vt:lpstr>Pendahuluan </vt:lpstr>
      <vt:lpstr>Entrepreneur (Wirausaha)</vt:lpstr>
      <vt:lpstr>PowerPoint Presentation</vt:lpstr>
      <vt:lpstr>PowerPoint Presentation</vt:lpstr>
      <vt:lpstr>Pendahuluan</vt:lpstr>
      <vt:lpstr>PowerPoint Presentation</vt:lpstr>
      <vt:lpstr>PowerPoint Presentation</vt:lpstr>
      <vt:lpstr>PowerPoint Presentation</vt:lpstr>
      <vt:lpstr>Peluang Bisnis di Era 4.0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May</cp:lastModifiedBy>
  <cp:revision>1</cp:revision>
  <dcterms:created xsi:type="dcterms:W3CDTF">2020-01-20T05:08:25Z</dcterms:created>
  <dcterms:modified xsi:type="dcterms:W3CDTF">2022-03-28T07:04:09Z</dcterms:modified>
</cp:coreProperties>
</file>